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2" r:id="rId1"/>
  </p:sldMasterIdLst>
  <p:sldIdLst>
    <p:sldId id="256" r:id="rId2"/>
    <p:sldId id="260" r:id="rId3"/>
    <p:sldId id="261" r:id="rId4"/>
    <p:sldId id="262" r:id="rId5"/>
    <p:sldId id="263" r:id="rId6"/>
    <p:sldId id="264" r:id="rId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3A3C7BB-0FCA-4601-9302-73BF01F25C2B}" type="datetimeFigureOut">
              <a:rPr lang="es-MX" smtClean="0"/>
              <a:pPr/>
              <a:t>12/08/2016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1D573B7-3BF5-4534-8DDC-86908A72B641}" type="slidenum">
              <a:rPr lang="es-MX" smtClean="0"/>
              <a:pPr/>
              <a:t>‹Nº›</a:t>
            </a:fld>
            <a:endParaRPr lang="es-MX"/>
          </a:p>
        </p:txBody>
      </p:sp>
    </p:spTree>
    <p:extLst>
      <p:ext uri="{BB962C8B-B14F-4D97-AF65-F5344CB8AC3E}">
        <p14:creationId xmlns:p14="http://schemas.microsoft.com/office/powerpoint/2010/main" val="2907332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3A3C7BB-0FCA-4601-9302-73BF01F25C2B}" type="datetimeFigureOut">
              <a:rPr lang="es-MX" smtClean="0"/>
              <a:pPr/>
              <a:t>12/08/2016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1D573B7-3BF5-4534-8DDC-86908A72B641}" type="slidenum">
              <a:rPr lang="es-MX" smtClean="0"/>
              <a:pPr/>
              <a:t>‹Nº›</a:t>
            </a:fld>
            <a:endParaRPr lang="es-MX"/>
          </a:p>
        </p:txBody>
      </p:sp>
    </p:spTree>
    <p:extLst>
      <p:ext uri="{BB962C8B-B14F-4D97-AF65-F5344CB8AC3E}">
        <p14:creationId xmlns:p14="http://schemas.microsoft.com/office/powerpoint/2010/main" val="1830532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3A3C7BB-0FCA-4601-9302-73BF01F25C2B}" type="datetimeFigureOut">
              <a:rPr lang="es-MX" smtClean="0"/>
              <a:pPr/>
              <a:t>12/08/2016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1D573B7-3BF5-4534-8DDC-86908A72B641}" type="slidenum">
              <a:rPr lang="es-MX" smtClean="0"/>
              <a:pPr/>
              <a:t>‹Nº›</a:t>
            </a:fld>
            <a:endParaRPr lang="es-MX"/>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672322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3A3C7BB-0FCA-4601-9302-73BF01F25C2B}" type="datetimeFigureOut">
              <a:rPr lang="es-MX" smtClean="0"/>
              <a:pPr/>
              <a:t>12/08/2016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1D573B7-3BF5-4534-8DDC-86908A72B641}" type="slidenum">
              <a:rPr lang="es-MX" smtClean="0"/>
              <a:pPr/>
              <a:t>‹Nº›</a:t>
            </a:fld>
            <a:endParaRPr lang="es-MX"/>
          </a:p>
        </p:txBody>
      </p:sp>
    </p:spTree>
    <p:extLst>
      <p:ext uri="{BB962C8B-B14F-4D97-AF65-F5344CB8AC3E}">
        <p14:creationId xmlns:p14="http://schemas.microsoft.com/office/powerpoint/2010/main" val="35292777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3A3C7BB-0FCA-4601-9302-73BF01F25C2B}" type="datetimeFigureOut">
              <a:rPr lang="es-MX" smtClean="0"/>
              <a:pPr/>
              <a:t>12/08/2016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1D573B7-3BF5-4534-8DDC-86908A72B641}" type="slidenum">
              <a:rPr lang="es-MX" smtClean="0"/>
              <a:pPr/>
              <a:t>‹Nº›</a:t>
            </a:fld>
            <a:endParaRPr lang="es-MX"/>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065210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3A3C7BB-0FCA-4601-9302-73BF01F25C2B}" type="datetimeFigureOut">
              <a:rPr lang="es-MX" smtClean="0"/>
              <a:pPr/>
              <a:t>12/08/2016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1D573B7-3BF5-4534-8DDC-86908A72B641}" type="slidenum">
              <a:rPr lang="es-MX" smtClean="0"/>
              <a:pPr/>
              <a:t>‹Nº›</a:t>
            </a:fld>
            <a:endParaRPr lang="es-MX"/>
          </a:p>
        </p:txBody>
      </p:sp>
    </p:spTree>
    <p:extLst>
      <p:ext uri="{BB962C8B-B14F-4D97-AF65-F5344CB8AC3E}">
        <p14:creationId xmlns:p14="http://schemas.microsoft.com/office/powerpoint/2010/main" val="26385120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3A3C7BB-0FCA-4601-9302-73BF01F25C2B}" type="datetimeFigureOut">
              <a:rPr lang="es-MX" smtClean="0"/>
              <a:pPr/>
              <a:t>12/08/2016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1D573B7-3BF5-4534-8DDC-86908A72B641}" type="slidenum">
              <a:rPr lang="es-MX" smtClean="0"/>
              <a:pPr/>
              <a:t>‹Nº›</a:t>
            </a:fld>
            <a:endParaRPr lang="es-MX"/>
          </a:p>
        </p:txBody>
      </p:sp>
    </p:spTree>
    <p:extLst>
      <p:ext uri="{BB962C8B-B14F-4D97-AF65-F5344CB8AC3E}">
        <p14:creationId xmlns:p14="http://schemas.microsoft.com/office/powerpoint/2010/main" val="10411953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3A3C7BB-0FCA-4601-9302-73BF01F25C2B}" type="datetimeFigureOut">
              <a:rPr lang="es-MX" smtClean="0"/>
              <a:pPr/>
              <a:t>12/08/2016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1D573B7-3BF5-4534-8DDC-86908A72B641}" type="slidenum">
              <a:rPr lang="es-MX" smtClean="0"/>
              <a:pPr/>
              <a:t>‹Nº›</a:t>
            </a:fld>
            <a:endParaRPr lang="es-MX"/>
          </a:p>
        </p:txBody>
      </p:sp>
    </p:spTree>
    <p:extLst>
      <p:ext uri="{BB962C8B-B14F-4D97-AF65-F5344CB8AC3E}">
        <p14:creationId xmlns:p14="http://schemas.microsoft.com/office/powerpoint/2010/main" val="403724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3A3C7BB-0FCA-4601-9302-73BF01F25C2B}" type="datetimeFigureOut">
              <a:rPr lang="es-MX" smtClean="0"/>
              <a:pPr/>
              <a:t>12/08/2016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1D573B7-3BF5-4534-8DDC-86908A72B641}" type="slidenum">
              <a:rPr lang="es-MX" smtClean="0"/>
              <a:pPr/>
              <a:t>‹Nº›</a:t>
            </a:fld>
            <a:endParaRPr lang="es-MX"/>
          </a:p>
        </p:txBody>
      </p:sp>
    </p:spTree>
    <p:extLst>
      <p:ext uri="{BB962C8B-B14F-4D97-AF65-F5344CB8AC3E}">
        <p14:creationId xmlns:p14="http://schemas.microsoft.com/office/powerpoint/2010/main" val="548789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3A3C7BB-0FCA-4601-9302-73BF01F25C2B}" type="datetimeFigureOut">
              <a:rPr lang="es-MX" smtClean="0"/>
              <a:pPr/>
              <a:t>12/08/2016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1D573B7-3BF5-4534-8DDC-86908A72B641}" type="slidenum">
              <a:rPr lang="es-MX" smtClean="0"/>
              <a:pPr/>
              <a:t>‹Nº›</a:t>
            </a:fld>
            <a:endParaRPr lang="es-MX"/>
          </a:p>
        </p:txBody>
      </p:sp>
    </p:spTree>
    <p:extLst>
      <p:ext uri="{BB962C8B-B14F-4D97-AF65-F5344CB8AC3E}">
        <p14:creationId xmlns:p14="http://schemas.microsoft.com/office/powerpoint/2010/main" val="1822110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3A3C7BB-0FCA-4601-9302-73BF01F25C2B}" type="datetimeFigureOut">
              <a:rPr lang="es-MX" smtClean="0"/>
              <a:pPr/>
              <a:t>12/08/2016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1D573B7-3BF5-4534-8DDC-86908A72B641}" type="slidenum">
              <a:rPr lang="es-MX" smtClean="0"/>
              <a:pPr/>
              <a:t>‹Nº›</a:t>
            </a:fld>
            <a:endParaRPr lang="es-MX"/>
          </a:p>
        </p:txBody>
      </p:sp>
    </p:spTree>
    <p:extLst>
      <p:ext uri="{BB962C8B-B14F-4D97-AF65-F5344CB8AC3E}">
        <p14:creationId xmlns:p14="http://schemas.microsoft.com/office/powerpoint/2010/main" val="4181407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3A3C7BB-0FCA-4601-9302-73BF01F25C2B}" type="datetimeFigureOut">
              <a:rPr lang="es-MX" smtClean="0"/>
              <a:pPr/>
              <a:t>12/08/2016</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1D573B7-3BF5-4534-8DDC-86908A72B641}" type="slidenum">
              <a:rPr lang="es-MX" smtClean="0"/>
              <a:pPr/>
              <a:t>‹Nº›</a:t>
            </a:fld>
            <a:endParaRPr lang="es-MX"/>
          </a:p>
        </p:txBody>
      </p:sp>
    </p:spTree>
    <p:extLst>
      <p:ext uri="{BB962C8B-B14F-4D97-AF65-F5344CB8AC3E}">
        <p14:creationId xmlns:p14="http://schemas.microsoft.com/office/powerpoint/2010/main" val="2961087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3A3C7BB-0FCA-4601-9302-73BF01F25C2B}" type="datetimeFigureOut">
              <a:rPr lang="es-MX" smtClean="0"/>
              <a:pPr/>
              <a:t>12/08/2016</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1D573B7-3BF5-4534-8DDC-86908A72B641}" type="slidenum">
              <a:rPr lang="es-MX" smtClean="0"/>
              <a:pPr/>
              <a:t>‹Nº›</a:t>
            </a:fld>
            <a:endParaRPr lang="es-MX"/>
          </a:p>
        </p:txBody>
      </p:sp>
    </p:spTree>
    <p:extLst>
      <p:ext uri="{BB962C8B-B14F-4D97-AF65-F5344CB8AC3E}">
        <p14:creationId xmlns:p14="http://schemas.microsoft.com/office/powerpoint/2010/main" val="1909417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A3C7BB-0FCA-4601-9302-73BF01F25C2B}" type="datetimeFigureOut">
              <a:rPr lang="es-MX" smtClean="0"/>
              <a:pPr/>
              <a:t>12/08/2016</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1D573B7-3BF5-4534-8DDC-86908A72B641}" type="slidenum">
              <a:rPr lang="es-MX" smtClean="0"/>
              <a:pPr/>
              <a:t>‹Nº›</a:t>
            </a:fld>
            <a:endParaRPr lang="es-MX"/>
          </a:p>
        </p:txBody>
      </p:sp>
    </p:spTree>
    <p:extLst>
      <p:ext uri="{BB962C8B-B14F-4D97-AF65-F5344CB8AC3E}">
        <p14:creationId xmlns:p14="http://schemas.microsoft.com/office/powerpoint/2010/main" val="670059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3A3C7BB-0FCA-4601-9302-73BF01F25C2B}" type="datetimeFigureOut">
              <a:rPr lang="es-MX" smtClean="0"/>
              <a:pPr/>
              <a:t>12/08/2016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1D573B7-3BF5-4534-8DDC-86908A72B641}" type="slidenum">
              <a:rPr lang="es-MX" smtClean="0"/>
              <a:pPr/>
              <a:t>‹Nº›</a:t>
            </a:fld>
            <a:endParaRPr lang="es-MX"/>
          </a:p>
        </p:txBody>
      </p:sp>
    </p:spTree>
    <p:extLst>
      <p:ext uri="{BB962C8B-B14F-4D97-AF65-F5344CB8AC3E}">
        <p14:creationId xmlns:p14="http://schemas.microsoft.com/office/powerpoint/2010/main" val="2279819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3A3C7BB-0FCA-4601-9302-73BF01F25C2B}" type="datetimeFigureOut">
              <a:rPr lang="es-MX" smtClean="0"/>
              <a:pPr/>
              <a:t>12/08/2016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1D573B7-3BF5-4534-8DDC-86908A72B641}" type="slidenum">
              <a:rPr lang="es-MX" smtClean="0"/>
              <a:pPr/>
              <a:t>‹Nº›</a:t>
            </a:fld>
            <a:endParaRPr lang="es-MX"/>
          </a:p>
        </p:txBody>
      </p:sp>
    </p:spTree>
    <p:extLst>
      <p:ext uri="{BB962C8B-B14F-4D97-AF65-F5344CB8AC3E}">
        <p14:creationId xmlns:p14="http://schemas.microsoft.com/office/powerpoint/2010/main" val="62081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3A3C7BB-0FCA-4601-9302-73BF01F25C2B}" type="datetimeFigureOut">
              <a:rPr lang="es-MX" smtClean="0"/>
              <a:pPr/>
              <a:t>12/08/2016</a:t>
            </a:fld>
            <a:endParaRPr lang="es-MX"/>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1D573B7-3BF5-4534-8DDC-86908A72B641}" type="slidenum">
              <a:rPr lang="es-MX" smtClean="0"/>
              <a:pPr/>
              <a:t>‹Nº›</a:t>
            </a:fld>
            <a:endParaRPr lang="es-MX"/>
          </a:p>
        </p:txBody>
      </p:sp>
    </p:spTree>
    <p:extLst>
      <p:ext uri="{BB962C8B-B14F-4D97-AF65-F5344CB8AC3E}">
        <p14:creationId xmlns:p14="http://schemas.microsoft.com/office/powerpoint/2010/main" val="2534662032"/>
      </p:ext>
    </p:extLst>
  </p:cSld>
  <p:clrMap bg1="lt1" tx1="dk1" bg2="lt2" tx2="dk2" accent1="accent1" accent2="accent2" accent3="accent3" accent4="accent4" accent5="accent5" accent6="accent6" hlink="hlink" folHlink="folHlink"/>
  <p:sldLayoutIdLst>
    <p:sldLayoutId id="2147483833" r:id="rId1"/>
    <p:sldLayoutId id="2147483834" r:id="rId2"/>
    <p:sldLayoutId id="2147483835" r:id="rId3"/>
    <p:sldLayoutId id="2147483836" r:id="rId4"/>
    <p:sldLayoutId id="2147483837" r:id="rId5"/>
    <p:sldLayoutId id="2147483838" r:id="rId6"/>
    <p:sldLayoutId id="2147483839" r:id="rId7"/>
    <p:sldLayoutId id="2147483840" r:id="rId8"/>
    <p:sldLayoutId id="2147483841" r:id="rId9"/>
    <p:sldLayoutId id="2147483842" r:id="rId10"/>
    <p:sldLayoutId id="2147483843" r:id="rId11"/>
    <p:sldLayoutId id="2147483844" r:id="rId12"/>
    <p:sldLayoutId id="2147483845" r:id="rId13"/>
    <p:sldLayoutId id="2147483846" r:id="rId14"/>
    <p:sldLayoutId id="2147483847" r:id="rId15"/>
    <p:sldLayoutId id="214748384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885736" y="2104450"/>
            <a:ext cx="8755410" cy="3416320"/>
          </a:xfrm>
          <a:prstGeom prst="rect">
            <a:avLst/>
          </a:prstGeom>
          <a:noFill/>
        </p:spPr>
        <p:txBody>
          <a:bodyPr wrap="none" lIns="91440" tIns="45720" rIns="91440" bIns="45720">
            <a:spAutoFit/>
          </a:bodyPr>
          <a:lstStyle/>
          <a:p>
            <a:pPr algn="ctr"/>
            <a:r>
              <a:rPr lang="es-ES" sz="5400" b="1" dirty="0" smtClean="0">
                <a:ln w="9525">
                  <a:solidFill>
                    <a:schemeClr val="bg1"/>
                  </a:solidFill>
                  <a:prstDash val="solid"/>
                </a:ln>
                <a:effectLst>
                  <a:outerShdw blurRad="12700" dist="38100" dir="2700000" algn="tl" rotWithShape="0">
                    <a:schemeClr val="bg1">
                      <a:lumMod val="50000"/>
                    </a:schemeClr>
                  </a:outerShdw>
                </a:effectLst>
              </a:rPr>
              <a:t>RUTA DE MEJORA DE LA </a:t>
            </a:r>
          </a:p>
          <a:p>
            <a:pPr algn="ctr"/>
            <a:r>
              <a:rPr lang="es-ES" sz="5400" b="1" dirty="0" smtClean="0">
                <a:ln w="9525">
                  <a:solidFill>
                    <a:schemeClr val="bg1"/>
                  </a:solidFill>
                  <a:prstDash val="solid"/>
                </a:ln>
                <a:effectLst>
                  <a:outerShdw blurRad="12700" dist="38100" dir="2700000" algn="tl" rotWithShape="0">
                    <a:schemeClr val="bg1">
                      <a:lumMod val="50000"/>
                    </a:schemeClr>
                  </a:outerShdw>
                </a:effectLst>
              </a:rPr>
              <a:t>ACADEMIA </a:t>
            </a:r>
          </a:p>
          <a:p>
            <a:pPr algn="ctr"/>
            <a:r>
              <a:rPr lang="es-ES" sz="5400" b="1" dirty="0" smtClean="0">
                <a:ln w="9525">
                  <a:solidFill>
                    <a:schemeClr val="bg1"/>
                  </a:solidFill>
                  <a:prstDash val="solid"/>
                </a:ln>
                <a:effectLst>
                  <a:outerShdw blurRad="12700" dist="38100" dir="2700000" algn="tl" rotWithShape="0">
                    <a:schemeClr val="bg1">
                      <a:lumMod val="50000"/>
                    </a:schemeClr>
                  </a:outerShdw>
                </a:effectLst>
              </a:rPr>
              <a:t>DE</a:t>
            </a:r>
          </a:p>
          <a:p>
            <a:pPr algn="ctr"/>
            <a:r>
              <a:rPr lang="es-ES"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CIENCIAS SOCIALES</a:t>
            </a:r>
            <a:endParaRPr lang="es-ES"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4106271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562377"/>
          </a:xfrm>
        </p:spPr>
        <p:txBody>
          <a:bodyPr>
            <a:normAutofit/>
          </a:bodyPr>
          <a:lstStyle/>
          <a:p>
            <a:pPr marL="342900" indent="-342900">
              <a:buFont typeface="Wingdings" panose="05000000000000000000" pitchFamily="2" charset="2"/>
              <a:buChar char="v"/>
            </a:pPr>
            <a:r>
              <a:rPr lang="es-MX" sz="2000" dirty="0" smtClean="0"/>
              <a:t> DIAGNÓSTICO</a:t>
            </a:r>
            <a:endParaRPr lang="es-MX" sz="2000" dirty="0"/>
          </a:p>
        </p:txBody>
      </p:sp>
      <p:sp>
        <p:nvSpPr>
          <p:cNvPr id="4" name="CuadroTexto 3"/>
          <p:cNvSpPr txBox="1"/>
          <p:nvPr/>
        </p:nvSpPr>
        <p:spPr>
          <a:xfrm>
            <a:off x="677334" y="1397357"/>
            <a:ext cx="9906000" cy="4462760"/>
          </a:xfrm>
          <a:prstGeom prst="rect">
            <a:avLst/>
          </a:prstGeom>
          <a:noFill/>
        </p:spPr>
        <p:txBody>
          <a:bodyPr wrap="square" rtlCol="0">
            <a:spAutoFit/>
          </a:bodyPr>
          <a:lstStyle/>
          <a:p>
            <a:pPr marL="171450" indent="-171450">
              <a:buFont typeface="Wingdings" panose="05000000000000000000" pitchFamily="2" charset="2"/>
              <a:buChar char="ü"/>
            </a:pPr>
            <a:r>
              <a:rPr lang="es-MX" sz="1600" dirty="0" smtClean="0"/>
              <a:t>Se realizará  por medio lecturas cortas relacionadas con los temas a aprender, lo que servirá para recuperar sus conocimientos previos y tomar conciencia de las problemáticas de su contexto social. Lo anterior, lo llevará a reflexionar sobre la situación y a sensibilizarse sobre las problemáticas de su entorno.</a:t>
            </a:r>
          </a:p>
          <a:p>
            <a:endParaRPr lang="es-MX" sz="1600" dirty="0"/>
          </a:p>
          <a:p>
            <a:pPr marL="171450" indent="-171450">
              <a:buFont typeface="Wingdings" panose="05000000000000000000" pitchFamily="2" charset="2"/>
              <a:buChar char="ü"/>
            </a:pPr>
            <a:r>
              <a:rPr lang="es-MX" sz="1600" dirty="0" smtClean="0"/>
              <a:t>Una forma de abordar la problemática del aprendizaje en el aula es el trabajo colegiado.</a:t>
            </a:r>
          </a:p>
          <a:p>
            <a:endParaRPr lang="es-MX" sz="1600" dirty="0"/>
          </a:p>
          <a:p>
            <a:pPr marL="171450" indent="-171450">
              <a:buFont typeface="Wingdings" panose="05000000000000000000" pitchFamily="2" charset="2"/>
              <a:buChar char="ü"/>
            </a:pPr>
            <a:r>
              <a:rPr lang="es-MX" sz="1600" dirty="0" smtClean="0"/>
              <a:t>Las reuniones se llevarán a cabo conforme a la calendarización programada y los temas a tratar serán acordes a las situaciones que se vayan presentando durante el semestre.</a:t>
            </a:r>
          </a:p>
          <a:p>
            <a:endParaRPr lang="es-MX" sz="1600" dirty="0"/>
          </a:p>
          <a:p>
            <a:pPr marL="171450" indent="-171450">
              <a:buFont typeface="Wingdings" panose="05000000000000000000" pitchFamily="2" charset="2"/>
              <a:buChar char="ü"/>
            </a:pPr>
            <a:r>
              <a:rPr lang="es-MX" sz="1600" dirty="0" smtClean="0"/>
              <a:t>Se buscará alcanzar un promedio de aprovechamiento de 8.0</a:t>
            </a:r>
          </a:p>
          <a:p>
            <a:endParaRPr lang="es-MX" sz="1600" dirty="0"/>
          </a:p>
          <a:p>
            <a:pPr marL="171450" indent="-171450">
              <a:buFont typeface="Wingdings" panose="05000000000000000000" pitchFamily="2" charset="2"/>
              <a:buChar char="ü"/>
            </a:pPr>
            <a:r>
              <a:rPr lang="es-MX" sz="1600" dirty="0" smtClean="0"/>
              <a:t>El Plan de Mejora se realizará conforme a lo establecido en el documento pertinente.</a:t>
            </a:r>
          </a:p>
          <a:p>
            <a:endParaRPr lang="es-MX" sz="1600" dirty="0" smtClean="0"/>
          </a:p>
          <a:p>
            <a:pPr marL="171450" indent="-171450">
              <a:buFont typeface="Wingdings" panose="05000000000000000000" pitchFamily="2" charset="2"/>
              <a:buChar char="ü"/>
            </a:pPr>
            <a:r>
              <a:rPr lang="es-MX" sz="1600" dirty="0" smtClean="0"/>
              <a:t>De acuerdo al FODA se seguirán practicando las estrategias exitosas para lograr el aprendizaje, lo mismo que aprovechar las oportunidades que se tienen a nuestro alcance; en cuanto a las debilidades y amenazas se buscarán estrategias buscando subsanarlas.</a:t>
            </a:r>
            <a:endParaRPr lang="es-MX" sz="1600" dirty="0"/>
          </a:p>
          <a:p>
            <a:endParaRPr lang="es-MX" sz="1200" dirty="0" smtClean="0"/>
          </a:p>
        </p:txBody>
      </p:sp>
    </p:spTree>
    <p:extLst>
      <p:ext uri="{BB962C8B-B14F-4D97-AF65-F5344CB8AC3E}">
        <p14:creationId xmlns:p14="http://schemas.microsoft.com/office/powerpoint/2010/main" val="30162843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854523"/>
            <a:ext cx="10515600" cy="727075"/>
          </a:xfrm>
        </p:spPr>
        <p:txBody>
          <a:bodyPr>
            <a:normAutofit/>
          </a:bodyPr>
          <a:lstStyle/>
          <a:p>
            <a:pPr marL="571500" indent="-571500">
              <a:buFont typeface="Wingdings" panose="05000000000000000000" pitchFamily="2" charset="2"/>
              <a:buChar char="v"/>
            </a:pPr>
            <a:r>
              <a:rPr lang="es-MX" sz="2000" dirty="0" smtClean="0"/>
              <a:t>PLANEACIÓN</a:t>
            </a:r>
            <a:endParaRPr lang="es-MX" sz="2000" dirty="0"/>
          </a:p>
        </p:txBody>
      </p:sp>
      <p:sp>
        <p:nvSpPr>
          <p:cNvPr id="3" name="CuadroTexto 2"/>
          <p:cNvSpPr txBox="1"/>
          <p:nvPr/>
        </p:nvSpPr>
        <p:spPr>
          <a:xfrm>
            <a:off x="723900" y="2585255"/>
            <a:ext cx="10744200" cy="3693319"/>
          </a:xfrm>
          <a:prstGeom prst="rect">
            <a:avLst/>
          </a:prstGeom>
          <a:noFill/>
        </p:spPr>
        <p:txBody>
          <a:bodyPr wrap="square" rtlCol="0">
            <a:spAutoFit/>
          </a:bodyPr>
          <a:lstStyle/>
          <a:p>
            <a:pPr marL="285750" indent="-285750">
              <a:buFont typeface="Wingdings" panose="05000000000000000000" pitchFamily="2" charset="2"/>
              <a:buChar char="ü"/>
            </a:pPr>
            <a:r>
              <a:rPr lang="es-MX" dirty="0" smtClean="0"/>
              <a:t>Con base en el material mencionado, se socializará la información a los estudiantes con la finalidad de interesarlos y sensibilizarlos para el logro de su aprendizaje.</a:t>
            </a:r>
          </a:p>
          <a:p>
            <a:endParaRPr lang="es-MX" dirty="0"/>
          </a:p>
          <a:p>
            <a:pPr marL="285750" indent="-285750">
              <a:buFont typeface="Wingdings" panose="05000000000000000000" pitchFamily="2" charset="2"/>
              <a:buChar char="ü"/>
            </a:pPr>
            <a:r>
              <a:rPr lang="es-MX" dirty="0" smtClean="0"/>
              <a:t>No perder nunca de vista el objetivo central del aprendizaje, el docente dirigirá el proceso educativo en esa dirección.</a:t>
            </a:r>
          </a:p>
          <a:p>
            <a:endParaRPr lang="es-MX" dirty="0"/>
          </a:p>
          <a:p>
            <a:pPr marL="285750" indent="-285750">
              <a:buFont typeface="Wingdings" panose="05000000000000000000" pitchFamily="2" charset="2"/>
              <a:buChar char="ü"/>
            </a:pPr>
            <a:r>
              <a:rPr lang="es-MX" dirty="0" smtClean="0"/>
              <a:t>Tomando en cuenta que en el ciclo 2015-2016 la meta del aprovechamiento global en el área de Ciencias Sociales fue de 8.0; para el ciclo 2016-2017 se proyecta que ésta sea de </a:t>
            </a:r>
            <a:r>
              <a:rPr lang="es-MX" dirty="0" smtClean="0"/>
              <a:t>8.0</a:t>
            </a:r>
            <a:endParaRPr lang="es-MX" dirty="0" smtClean="0"/>
          </a:p>
          <a:p>
            <a:endParaRPr lang="es-MX" dirty="0"/>
          </a:p>
          <a:p>
            <a:pPr marL="285750" indent="-285750">
              <a:buFont typeface="Wingdings" panose="05000000000000000000" pitchFamily="2" charset="2"/>
              <a:buChar char="ü"/>
            </a:pPr>
            <a:r>
              <a:rPr lang="es-MX" dirty="0" smtClean="0"/>
              <a:t>Que el Dpto. de Orientación siga considerando el seguimiento puntual que cada docente tiene de sus alumnos.</a:t>
            </a:r>
          </a:p>
          <a:p>
            <a:endParaRPr lang="es-MX" dirty="0"/>
          </a:p>
          <a:p>
            <a:endParaRPr lang="es-MX" dirty="0"/>
          </a:p>
        </p:txBody>
      </p:sp>
    </p:spTree>
    <p:extLst>
      <p:ext uri="{BB962C8B-B14F-4D97-AF65-F5344CB8AC3E}">
        <p14:creationId xmlns:p14="http://schemas.microsoft.com/office/powerpoint/2010/main" val="9497987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0534" y="957553"/>
            <a:ext cx="10515600" cy="790575"/>
          </a:xfrm>
        </p:spPr>
        <p:txBody>
          <a:bodyPr/>
          <a:lstStyle/>
          <a:p>
            <a:pPr marL="571500" indent="-571500">
              <a:buFont typeface="Wingdings" panose="05000000000000000000" pitchFamily="2" charset="2"/>
              <a:buChar char="v"/>
            </a:pPr>
            <a:r>
              <a:rPr lang="es-MX" sz="2000" dirty="0" smtClean="0"/>
              <a:t>ACCIONES</a:t>
            </a:r>
            <a:endParaRPr lang="es-MX" sz="2000" dirty="0"/>
          </a:p>
        </p:txBody>
      </p:sp>
      <p:sp>
        <p:nvSpPr>
          <p:cNvPr id="3" name="CuadroTexto 2"/>
          <p:cNvSpPr txBox="1"/>
          <p:nvPr/>
        </p:nvSpPr>
        <p:spPr>
          <a:xfrm>
            <a:off x="1038138" y="2654915"/>
            <a:ext cx="9440391" cy="2585323"/>
          </a:xfrm>
          <a:prstGeom prst="rect">
            <a:avLst/>
          </a:prstGeom>
          <a:noFill/>
        </p:spPr>
        <p:txBody>
          <a:bodyPr wrap="square" rtlCol="0">
            <a:spAutoFit/>
          </a:bodyPr>
          <a:lstStyle/>
          <a:p>
            <a:pPr marL="285750" indent="-285750">
              <a:buFont typeface="Wingdings" panose="05000000000000000000" pitchFamily="2" charset="2"/>
              <a:buChar char="ü"/>
            </a:pPr>
            <a:r>
              <a:rPr lang="es-MX" dirty="0" smtClean="0"/>
              <a:t>Para apoyar y mejorar el aprendizaje mediante estrategias de aprendizaje, se propone que las integrantes de la academia compartan el material utilizado al impartir sus clases y que ha dado un resultado positivo. Esto es socializar la información o trabajo colaborativo.</a:t>
            </a:r>
          </a:p>
          <a:p>
            <a:endParaRPr lang="es-MX" dirty="0" smtClean="0"/>
          </a:p>
          <a:p>
            <a:endParaRPr lang="es-MX" dirty="0" smtClean="0"/>
          </a:p>
          <a:p>
            <a:pPr marL="285750" indent="-285750">
              <a:buFont typeface="Wingdings" panose="05000000000000000000" pitchFamily="2" charset="2"/>
              <a:buChar char="ü"/>
            </a:pPr>
            <a:r>
              <a:rPr lang="es-MX" dirty="0" smtClean="0"/>
              <a:t>Para incrementar la atención de nuestros estudiantes  al conversar con ellos para conocer sus situaciones vitales, es decir, lo que les interesa para relacionar su historia de vida con los temas de a aprender.</a:t>
            </a:r>
            <a:endParaRPr lang="es-MX" dirty="0"/>
          </a:p>
          <a:p>
            <a:endParaRPr lang="es-MX" dirty="0"/>
          </a:p>
        </p:txBody>
      </p:sp>
    </p:spTree>
    <p:extLst>
      <p:ext uri="{BB962C8B-B14F-4D97-AF65-F5344CB8AC3E}">
        <p14:creationId xmlns:p14="http://schemas.microsoft.com/office/powerpoint/2010/main" val="40236674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8650" y="790127"/>
            <a:ext cx="10515600" cy="882907"/>
          </a:xfrm>
        </p:spPr>
        <p:txBody>
          <a:bodyPr>
            <a:normAutofit/>
          </a:bodyPr>
          <a:lstStyle/>
          <a:p>
            <a:pPr marL="571500" indent="-571500">
              <a:buFont typeface="Wingdings" panose="05000000000000000000" pitchFamily="2" charset="2"/>
              <a:buChar char="v"/>
            </a:pPr>
            <a:r>
              <a:rPr lang="es-MX" sz="2000" dirty="0" smtClean="0"/>
              <a:t>EVALUACIÓN</a:t>
            </a:r>
            <a:endParaRPr lang="es-MX" sz="2000" dirty="0"/>
          </a:p>
        </p:txBody>
      </p:sp>
      <p:sp>
        <p:nvSpPr>
          <p:cNvPr id="3" name="CuadroTexto 2"/>
          <p:cNvSpPr txBox="1"/>
          <p:nvPr/>
        </p:nvSpPr>
        <p:spPr>
          <a:xfrm>
            <a:off x="1049976" y="2679849"/>
            <a:ext cx="10295238" cy="1754326"/>
          </a:xfrm>
          <a:prstGeom prst="rect">
            <a:avLst/>
          </a:prstGeom>
          <a:noFill/>
        </p:spPr>
        <p:txBody>
          <a:bodyPr wrap="square" rtlCol="0">
            <a:spAutoFit/>
          </a:bodyPr>
          <a:lstStyle/>
          <a:p>
            <a:pPr marL="285750" indent="-285750">
              <a:buFont typeface="Wingdings" panose="05000000000000000000" pitchFamily="2" charset="2"/>
              <a:buChar char="ü"/>
            </a:pPr>
            <a:r>
              <a:rPr lang="es-MX" dirty="0" smtClean="0"/>
              <a:t>Se evaluarán procesos de aprendizaje a través de:</a:t>
            </a:r>
          </a:p>
          <a:p>
            <a:endParaRPr lang="es-MX" dirty="0" smtClean="0"/>
          </a:p>
          <a:p>
            <a:r>
              <a:rPr lang="es-MX" dirty="0"/>
              <a:t> </a:t>
            </a:r>
            <a:r>
              <a:rPr lang="es-MX" dirty="0" smtClean="0"/>
              <a:t>       * Listas de Cotejo.</a:t>
            </a:r>
          </a:p>
          <a:p>
            <a:r>
              <a:rPr lang="es-MX" dirty="0" smtClean="0"/>
              <a:t>        * Guía de Observación </a:t>
            </a:r>
          </a:p>
          <a:p>
            <a:r>
              <a:rPr lang="es-MX" dirty="0" smtClean="0"/>
              <a:t>        * Rúbrica     </a:t>
            </a:r>
          </a:p>
          <a:p>
            <a:r>
              <a:rPr lang="es-MX" dirty="0"/>
              <a:t> </a:t>
            </a:r>
            <a:r>
              <a:rPr lang="es-MX" dirty="0" smtClean="0"/>
              <a:t>       * Examen</a:t>
            </a:r>
            <a:endParaRPr lang="es-MX" dirty="0"/>
          </a:p>
        </p:txBody>
      </p:sp>
    </p:spTree>
    <p:extLst>
      <p:ext uri="{BB962C8B-B14F-4D97-AF65-F5344CB8AC3E}">
        <p14:creationId xmlns:p14="http://schemas.microsoft.com/office/powerpoint/2010/main" val="34910240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98274" y="921180"/>
            <a:ext cx="10515600" cy="685199"/>
          </a:xfrm>
        </p:spPr>
        <p:txBody>
          <a:bodyPr>
            <a:normAutofit/>
          </a:bodyPr>
          <a:lstStyle/>
          <a:p>
            <a:pPr marL="571500" indent="-571500">
              <a:buFont typeface="Wingdings" panose="05000000000000000000" pitchFamily="2" charset="2"/>
              <a:buChar char="v"/>
            </a:pPr>
            <a:r>
              <a:rPr lang="es-MX" sz="2000" dirty="0" smtClean="0"/>
              <a:t>MEJORA CONTINUA</a:t>
            </a:r>
            <a:endParaRPr lang="es-MX" sz="2000" dirty="0"/>
          </a:p>
        </p:txBody>
      </p:sp>
      <p:sp>
        <p:nvSpPr>
          <p:cNvPr id="3" name="CuadroTexto 2"/>
          <p:cNvSpPr txBox="1"/>
          <p:nvPr/>
        </p:nvSpPr>
        <p:spPr>
          <a:xfrm>
            <a:off x="941232" y="2997298"/>
            <a:ext cx="10035746" cy="2031325"/>
          </a:xfrm>
          <a:prstGeom prst="rect">
            <a:avLst/>
          </a:prstGeom>
          <a:noFill/>
        </p:spPr>
        <p:txBody>
          <a:bodyPr wrap="square" rtlCol="0">
            <a:spAutoFit/>
          </a:bodyPr>
          <a:lstStyle/>
          <a:p>
            <a:pPr marL="285750" indent="-285750">
              <a:buFont typeface="Wingdings" panose="05000000000000000000" pitchFamily="2" charset="2"/>
              <a:buChar char="ü"/>
            </a:pPr>
            <a:r>
              <a:rPr lang="es-MX" dirty="0" smtClean="0"/>
              <a:t>Se evaluarán los avances logrados en las reuniones de academia programadas de manera mensual; así mismo, se implementarán estrategias para solucionar las problemáticas que se presenten en el aula en el logro del aprendizaje con la finalidad de alcanzar los objetivos planteados, así como la adecuación de las mismas en función de los resultados. Cabe destacar, que todo lo anterior se realizará en función de mejorar la calidad de educación.</a:t>
            </a:r>
          </a:p>
          <a:p>
            <a:endParaRPr lang="es-MX" dirty="0"/>
          </a:p>
          <a:p>
            <a:endParaRPr lang="es-MX" dirty="0"/>
          </a:p>
        </p:txBody>
      </p:sp>
    </p:spTree>
    <p:extLst>
      <p:ext uri="{BB962C8B-B14F-4D97-AF65-F5344CB8AC3E}">
        <p14:creationId xmlns:p14="http://schemas.microsoft.com/office/powerpoint/2010/main" val="277704068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1943</TotalTime>
  <Words>463</Words>
  <Application>Microsoft Office PowerPoint</Application>
  <PresentationFormat>Panorámica</PresentationFormat>
  <Paragraphs>38</Paragraphs>
  <Slides>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vt:i4>
      </vt:variant>
    </vt:vector>
  </HeadingPairs>
  <TitlesOfParts>
    <vt:vector size="11" baseType="lpstr">
      <vt:lpstr>Arial</vt:lpstr>
      <vt:lpstr>Trebuchet MS</vt:lpstr>
      <vt:lpstr>Wingdings</vt:lpstr>
      <vt:lpstr>Wingdings 3</vt:lpstr>
      <vt:lpstr>Faceta</vt:lpstr>
      <vt:lpstr>Presentación de PowerPoint</vt:lpstr>
      <vt:lpstr> DIAGNÓSTICO</vt:lpstr>
      <vt:lpstr>PLANEACIÓN</vt:lpstr>
      <vt:lpstr>ACCIONES</vt:lpstr>
      <vt:lpstr>EVALUACIÓN</vt:lpstr>
      <vt:lpstr>MEJORA CONTINUA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Manuel Vazquez</dc:creator>
  <cp:lastModifiedBy>Mary Franco</cp:lastModifiedBy>
  <cp:revision>29</cp:revision>
  <dcterms:created xsi:type="dcterms:W3CDTF">2016-06-28T16:49:00Z</dcterms:created>
  <dcterms:modified xsi:type="dcterms:W3CDTF">2016-08-12T13:53:31Z</dcterms:modified>
</cp:coreProperties>
</file>